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268" r:id="rId3"/>
    <p:sldId id="269" r:id="rId4"/>
    <p:sldId id="270" r:id="rId5"/>
    <p:sldId id="271" r:id="rId6"/>
    <p:sldId id="273" r:id="rId7"/>
    <p:sldId id="275" r:id="rId8"/>
    <p:sldId id="274" r:id="rId9"/>
    <p:sldId id="265" r:id="rId10"/>
  </p:sldIdLst>
  <p:sldSz cx="9144000" cy="6858000" type="screen4x3"/>
  <p:notesSz cx="985678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91" autoAdjust="0"/>
  </p:normalViewPr>
  <p:slideViewPr>
    <p:cSldViewPr>
      <p:cViewPr>
        <p:scale>
          <a:sx n="112" d="100"/>
          <a:sy n="112" d="100"/>
        </p:scale>
        <p:origin x="-15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-1158" y="-90"/>
      </p:cViewPr>
      <p:guideLst>
        <p:guide orient="horz" pos="2142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1275" cy="33988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3806" y="0"/>
            <a:ext cx="4271275" cy="33988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4C6545-DE21-4D42-90B9-358D2B5C9BD3}" type="datetimeFigureOut">
              <a:rPr lang="fr-CH"/>
              <a:pPr>
                <a:defRPr/>
              </a:pPr>
              <a:t>01.10.2015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6456218"/>
            <a:ext cx="4271275" cy="33988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3806" y="6456218"/>
            <a:ext cx="4271275" cy="33988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9AFCFC-08F2-4D3F-8046-0DCA77F23EF8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1346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27127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3806" y="0"/>
            <a:ext cx="427127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0563" y="509588"/>
            <a:ext cx="3395662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680" y="3228897"/>
            <a:ext cx="788543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218"/>
            <a:ext cx="427127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806" y="6456218"/>
            <a:ext cx="427127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CAA6F3-82AA-47A8-BA7A-1E0FF599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81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chimi\Pictures\PPT Presi\Essai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5134"/>
            <a:ext cx="9144000" cy="1612865"/>
          </a:xfrm>
          <a:prstGeom prst="rect">
            <a:avLst/>
          </a:prstGeom>
          <a:noFill/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99992" y="2636912"/>
            <a:ext cx="4392488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CH" dirty="0"/>
          </a:p>
        </p:txBody>
      </p:sp>
      <p:pic>
        <p:nvPicPr>
          <p:cNvPr id="2053" name="Picture 5" descr="C:\Users\schimi\Pictures\PPT Presi\logo_presidence_2015_fr\LOGO_PRESIDENCE_2015_FR\LOGO_PRESIDENCE_2015_CMYK__SmallF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11" y="330860"/>
            <a:ext cx="3209185" cy="577860"/>
          </a:xfrm>
          <a:prstGeom prst="rect">
            <a:avLst/>
          </a:prstGeom>
          <a:noFill/>
        </p:spPr>
      </p:pic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499992" y="1628800"/>
            <a:ext cx="4392488" cy="100888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>
          <a:xfrm>
            <a:off x="4499992" y="414908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4929411"/>
          </a:xfrm>
        </p:spPr>
        <p:txBody>
          <a:bodyPr/>
          <a:lstStyle>
            <a:lvl1pPr>
              <a:buSzPct val="80000"/>
              <a:defRPr/>
            </a:lvl1pPr>
            <a:lvl2pPr>
              <a:buSzPct val="100000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Pied de page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996952"/>
            <a:ext cx="7772400" cy="2772023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Pied de page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5853-74E8-4477-9BDE-179E73DE4D1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Pied de page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6120680" cy="504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Pied de page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FC4F-9A2D-429A-B9A9-3BB7FEBE0BF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Pied de page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A76D-C765-4406-92B4-4EB6523E831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Pied de page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DC5-527A-43BE-8519-F2D492EEFA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3008313" cy="5073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Pied de page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1AA4-CC86-4390-A2EB-97155ED8055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53950"/>
            <a:ext cx="6192688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4239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Pied de page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1C0C-5C3B-412A-8A2E-0A1766C03E5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16632"/>
            <a:ext cx="576064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 style du </a:t>
            </a:r>
            <a:r>
              <a:rPr lang="en-US" dirty="0" err="1" smtClean="0"/>
              <a:t>titre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0475"/>
            <a:ext cx="82296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date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Pied de page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238875"/>
            <a:ext cx="64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 flipH="1">
            <a:off x="323850" y="620688"/>
            <a:ext cx="5760318" cy="25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pic>
        <p:nvPicPr>
          <p:cNvPr id="2" name="Picture 2" descr="C:\Users\schimi\Pictures\PPT Presi\logo_presidence_2015_fr\LOGO_PRESIDENCE_2015_FR\LOGO_PRESIDENCE_2015_CMYK__SmallFR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23307" y="116632"/>
            <a:ext cx="2399410" cy="43204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RPUE_L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Juillet – Décembre 2015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Présidence luxembourgeoise du Conseil de l’Union européenne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2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3955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16632"/>
            <a:ext cx="36004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5760640" cy="504825"/>
          </a:xfrm>
          <a:ln>
            <a:noFill/>
          </a:ln>
        </p:spPr>
        <p:txBody>
          <a:bodyPr/>
          <a:lstStyle/>
          <a:p>
            <a:r>
              <a:rPr lang="fr-FR" dirty="0" smtClean="0"/>
              <a:t>Priorités globales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3528" y="584684"/>
            <a:ext cx="5256584" cy="0"/>
          </a:xfrm>
          <a:prstGeom prst="line">
            <a:avLst/>
          </a:prstGeom>
          <a:ln w="95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438779" y="1844824"/>
            <a:ext cx="8229600" cy="49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kern="0" dirty="0" smtClean="0"/>
              <a:t>Une Présidence pour les citoyens</a:t>
            </a:r>
          </a:p>
          <a:p>
            <a:endParaRPr lang="fr-FR" kern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kern="0" dirty="0" smtClean="0"/>
              <a:t>Une Présidence pour la croissance et l’emploi</a:t>
            </a:r>
          </a:p>
          <a:p>
            <a:endParaRPr lang="fr-FR" kern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kern="0" dirty="0" smtClean="0"/>
              <a:t>Une Présidence pour l’investissement et l’innovation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024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3955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16632"/>
            <a:ext cx="36004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Priorité de la Présidence luxembourgeoise dans les domaines du travail et de l’emploi</a:t>
            </a:r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179512" y="0"/>
            <a:ext cx="5760640" cy="1944216"/>
          </a:xfrm>
        </p:spPr>
        <p:txBody>
          <a:bodyPr/>
          <a:lstStyle/>
          <a:p>
            <a:r>
              <a:rPr lang="fr-FR" dirty="0" smtClean="0"/>
              <a:t>Priorité de la Présidence luxembourgeoise dans les domaines du travail et de l’emploi</a:t>
            </a:r>
            <a:endParaRPr lang="en-US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395536" y="2132856"/>
            <a:ext cx="8229600" cy="326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800" kern="0" dirty="0" smtClean="0"/>
              <a:t>Investissement dans le capital humain et création d’emplois de qualité dans un esprit de convergence  sociale </a:t>
            </a:r>
            <a:endParaRPr lang="en-US" sz="2800" kern="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87524" y="764704"/>
            <a:ext cx="5364596" cy="0"/>
          </a:xfrm>
          <a:prstGeom prst="line">
            <a:avLst/>
          </a:prstGeom>
          <a:ln w="95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5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3955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16632"/>
            <a:ext cx="36004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Priorité de la Présidence luxembourgeoise dans les domaines du travail et de l’emploi</a:t>
            </a:r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179512" y="-170731"/>
            <a:ext cx="5760640" cy="1296144"/>
          </a:xfrm>
        </p:spPr>
        <p:txBody>
          <a:bodyPr/>
          <a:lstStyle/>
          <a:p>
            <a:r>
              <a:rPr lang="fr-FR" dirty="0" smtClean="0"/>
              <a:t>Travail</a:t>
            </a:r>
            <a:endParaRPr lang="en-US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251520" y="980728"/>
            <a:ext cx="8229600" cy="427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fr-FR" sz="10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Amélioration des conditions de travail</a:t>
            </a:r>
          </a:p>
          <a:p>
            <a:pPr algn="just"/>
            <a:endParaRPr lang="fr-FR" sz="20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Promotion du travail décent</a:t>
            </a:r>
          </a:p>
          <a:p>
            <a:pPr algn="just"/>
            <a:endParaRPr lang="fr-FR" sz="20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Redéfinition de la stratégie européenne </a:t>
            </a:r>
            <a:r>
              <a:rPr lang="fr-FR" sz="2000" kern="0" dirty="0"/>
              <a:t>sécurité </a:t>
            </a:r>
            <a:r>
              <a:rPr lang="fr-FR" sz="2000" kern="0" dirty="0" smtClean="0"/>
              <a:t>et santé  au travail</a:t>
            </a:r>
          </a:p>
          <a:p>
            <a:pPr algn="just"/>
            <a:endParaRPr lang="fr-FR" sz="20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Lutte contre le travail illégal et le dumping social</a:t>
            </a:r>
          </a:p>
          <a:p>
            <a:pPr algn="just"/>
            <a:endParaRPr lang="fr-FR" sz="20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(Ré) intégration sur le marché de l’emploi et maintien dans l’emploi des populations vulnérables en investissant dans le capital humain</a:t>
            </a:r>
            <a:endParaRPr lang="en-US" sz="2000" kern="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1520" y="694035"/>
            <a:ext cx="5256584" cy="0"/>
          </a:xfrm>
          <a:prstGeom prst="line">
            <a:avLst/>
          </a:prstGeom>
          <a:ln w="95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16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3955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16632"/>
            <a:ext cx="36004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Priorité de la Présidence luxembourgeoise dans les domaines du travail et de l’emploi</a:t>
            </a:r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179512" y="-170731"/>
            <a:ext cx="5760640" cy="1296144"/>
          </a:xfrm>
        </p:spPr>
        <p:txBody>
          <a:bodyPr/>
          <a:lstStyle/>
          <a:p>
            <a:r>
              <a:rPr lang="fr-FR" dirty="0" smtClean="0"/>
              <a:t>Emploi</a:t>
            </a:r>
            <a:endParaRPr lang="en-US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323528" y="1076979"/>
            <a:ext cx="8229600" cy="427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Création d’emplois et promotion de l’entrepreneuriat</a:t>
            </a:r>
          </a:p>
          <a:p>
            <a:pPr algn="just"/>
            <a:endParaRPr lang="fr-FR" sz="14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Favorisation des emplois de qualité</a:t>
            </a:r>
          </a:p>
          <a:p>
            <a:pPr algn="just"/>
            <a:endParaRPr lang="fr-FR" sz="14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Activation des personnes éloignées du marché de l’emploi</a:t>
            </a:r>
          </a:p>
          <a:p>
            <a:pPr algn="just"/>
            <a:endParaRPr lang="fr-FR" sz="14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Promotion de la formation tout au long de la vie</a:t>
            </a:r>
          </a:p>
          <a:p>
            <a:pPr algn="just"/>
            <a:endParaRPr lang="fr-FR" sz="14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Renforcement du dispositif existant en matière d’emploi des jeunes</a:t>
            </a:r>
          </a:p>
          <a:p>
            <a:pPr algn="just"/>
            <a:endParaRPr lang="fr-FR" sz="14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Reconnaissance de l’économie sociale et solidaire comme un moyen pour réaliser ces objectifs</a:t>
            </a:r>
          </a:p>
          <a:p>
            <a:pPr algn="just"/>
            <a:endParaRPr lang="fr-FR" sz="2000" kern="0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1520" y="694035"/>
            <a:ext cx="5256584" cy="0"/>
          </a:xfrm>
          <a:prstGeom prst="line">
            <a:avLst/>
          </a:prstGeom>
          <a:ln w="95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55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3955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16632"/>
            <a:ext cx="36004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Priorité de la Présidence luxembourgeoise dans les domaines du travail et de l’emploi</a:t>
            </a:r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179512" y="-170731"/>
            <a:ext cx="5760640" cy="1296144"/>
          </a:xfrm>
        </p:spPr>
        <p:txBody>
          <a:bodyPr/>
          <a:lstStyle/>
          <a:p>
            <a:r>
              <a:rPr lang="fr-FR" dirty="0" smtClean="0"/>
              <a:t>EPSCO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1520" y="694035"/>
            <a:ext cx="5256584" cy="0"/>
          </a:xfrm>
          <a:prstGeom prst="line">
            <a:avLst/>
          </a:prstGeom>
          <a:ln w="95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251520" y="836712"/>
            <a:ext cx="850728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sz="1200" b="1" u="sng" kern="0" dirty="0" smtClean="0"/>
          </a:p>
          <a:p>
            <a:r>
              <a:rPr lang="fr-FR" sz="2800" b="1" kern="0" dirty="0" smtClean="0"/>
              <a:t>Réunions du Conseil EPSCO</a:t>
            </a:r>
          </a:p>
          <a:p>
            <a:endParaRPr lang="fr-FR" sz="2800" kern="0" dirty="0" smtClean="0"/>
          </a:p>
          <a:p>
            <a:r>
              <a:rPr lang="fr-FR" sz="2800" kern="0" dirty="0" smtClean="0"/>
              <a:t>Réunion informelle: </a:t>
            </a:r>
          </a:p>
          <a:p>
            <a:r>
              <a:rPr lang="fr-FR" sz="2800" kern="0" dirty="0" smtClean="0"/>
              <a:t>16 </a:t>
            </a:r>
            <a:r>
              <a:rPr lang="fr-FR" sz="2800" kern="0" dirty="0"/>
              <a:t>– 17 juillet 2015 à Luxembourg	</a:t>
            </a:r>
            <a:endParaRPr lang="en-US" sz="2800" kern="0" dirty="0"/>
          </a:p>
          <a:p>
            <a:endParaRPr lang="fr-FR" sz="1200" b="1" kern="0" dirty="0" smtClean="0"/>
          </a:p>
          <a:p>
            <a:endParaRPr lang="fr-FR" sz="1200" b="1" kern="0" dirty="0" smtClean="0"/>
          </a:p>
          <a:p>
            <a:r>
              <a:rPr lang="fr-FR" sz="2800" kern="0" dirty="0" smtClean="0"/>
              <a:t>Réunions formelles:</a:t>
            </a:r>
          </a:p>
          <a:p>
            <a:r>
              <a:rPr lang="fr-FR" sz="2800" kern="0" dirty="0" smtClean="0"/>
              <a:t>5 octobre 2015</a:t>
            </a:r>
          </a:p>
          <a:p>
            <a:r>
              <a:rPr lang="fr-FR" sz="2800" kern="0" dirty="0" smtClean="0"/>
              <a:t>7-8 décembre 2015</a:t>
            </a:r>
          </a:p>
          <a:p>
            <a:endParaRPr lang="fr-FR" sz="3200" kern="0" dirty="0" smtClean="0"/>
          </a:p>
        </p:txBody>
      </p:sp>
    </p:spTree>
    <p:extLst>
      <p:ext uri="{BB962C8B-B14F-4D97-AF65-F5344CB8AC3E}">
        <p14:creationId xmlns:p14="http://schemas.microsoft.com/office/powerpoint/2010/main" val="69032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3955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16632"/>
            <a:ext cx="36004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Priorité de la Présidence luxembourgeoise dans les domaines du travail et de l’emploi</a:t>
            </a:r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179512" y="-170731"/>
            <a:ext cx="5760640" cy="1296144"/>
          </a:xfrm>
        </p:spPr>
        <p:txBody>
          <a:bodyPr/>
          <a:lstStyle/>
          <a:p>
            <a:r>
              <a:rPr lang="fr-FR" dirty="0" smtClean="0"/>
              <a:t>Autres réunions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1520" y="694035"/>
            <a:ext cx="5256584" cy="0"/>
          </a:xfrm>
          <a:prstGeom prst="line">
            <a:avLst/>
          </a:prstGeom>
          <a:ln w="95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251520" y="836712"/>
            <a:ext cx="850728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sz="1200" b="1" u="sng" kern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Réunion informelle EMCO</a:t>
            </a:r>
          </a:p>
          <a:p>
            <a:r>
              <a:rPr lang="fr-FR" sz="2000" kern="0" dirty="0" smtClean="0"/>
              <a:t>	(21-22 Septembre 2015)</a:t>
            </a:r>
          </a:p>
          <a:p>
            <a:endParaRPr lang="fr-FR" sz="1600" kern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Réunion du Comité des Hauts responsables de l'inspection du travail (SLIC)</a:t>
            </a:r>
          </a:p>
          <a:p>
            <a:r>
              <a:rPr lang="fr-FR" sz="2000" kern="0" dirty="0" smtClean="0"/>
              <a:t>	(12-13 Novembre 2015)</a:t>
            </a:r>
          </a:p>
          <a:p>
            <a:endParaRPr lang="fr-FR" sz="1800" kern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Réunion du Comité consultatif sur la sécurité et la santé sur le lieu de travail </a:t>
            </a:r>
          </a:p>
          <a:p>
            <a:r>
              <a:rPr lang="fr-FR" sz="2000" kern="0" dirty="0" smtClean="0"/>
              <a:t>	(25-26 Novembre 2015)</a:t>
            </a:r>
          </a:p>
          <a:p>
            <a:endParaRPr lang="fr-FR" sz="1800" kern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kern="0" dirty="0" smtClean="0"/>
              <a:t>Réunion des Directeurs généraux des services publics de l’emploi (</a:t>
            </a:r>
            <a:r>
              <a:rPr lang="fr-FR" sz="2000" kern="0" dirty="0" err="1" smtClean="0"/>
              <a:t>HoPES</a:t>
            </a:r>
            <a:r>
              <a:rPr lang="fr-FR" sz="2000" kern="0" dirty="0" smtClean="0"/>
              <a:t>)</a:t>
            </a:r>
          </a:p>
          <a:p>
            <a:r>
              <a:rPr lang="fr-FR" sz="2000" kern="0" dirty="0" smtClean="0"/>
              <a:t>	(14-15 Décembre 2015)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2903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3955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16632"/>
            <a:ext cx="36004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Priorité de la Présidence luxembourgeoise dans les domaines du travail et de l’emploi</a:t>
            </a:r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179512" y="-170731"/>
            <a:ext cx="5760640" cy="1296144"/>
          </a:xfrm>
        </p:spPr>
        <p:txBody>
          <a:bodyPr/>
          <a:lstStyle/>
          <a:p>
            <a:r>
              <a:rPr lang="fr-FR" dirty="0" smtClean="0"/>
              <a:t>Conférences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1520" y="694035"/>
            <a:ext cx="5256584" cy="0"/>
          </a:xfrm>
          <a:prstGeom prst="line">
            <a:avLst/>
          </a:prstGeom>
          <a:ln w="95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251520" y="908720"/>
            <a:ext cx="8712968" cy="49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1800" kern="0" dirty="0" smtClean="0"/>
              <a:t>Conférence sur les conditions de travail </a:t>
            </a:r>
          </a:p>
          <a:p>
            <a:pPr algn="just"/>
            <a:r>
              <a:rPr lang="fr-FR" sz="1800" kern="0" dirty="0" smtClean="0"/>
              <a:t>	(10-11 Septembre 2015 )</a:t>
            </a:r>
          </a:p>
          <a:p>
            <a:pPr algn="just"/>
            <a:endParaRPr lang="fr-FR" sz="11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1800" kern="0" dirty="0" smtClean="0"/>
              <a:t>Conférence sur l’individualisation de l’impôt et l’emploi </a:t>
            </a:r>
          </a:p>
          <a:p>
            <a:pPr algn="just"/>
            <a:r>
              <a:rPr lang="fr-FR" sz="1800" kern="0" dirty="0" smtClean="0"/>
              <a:t>	(29-30 Octobre 2015)</a:t>
            </a:r>
          </a:p>
          <a:p>
            <a:pPr algn="just"/>
            <a:endParaRPr lang="fr-FR" sz="11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1800" kern="0" dirty="0" smtClean="0"/>
              <a:t>Conférence sur l’économie digitale et ses répercussions sur l’emploi</a:t>
            </a:r>
          </a:p>
          <a:p>
            <a:pPr algn="just"/>
            <a:r>
              <a:rPr lang="fr-FR" sz="1800" kern="0" dirty="0"/>
              <a:t>	</a:t>
            </a:r>
            <a:r>
              <a:rPr lang="fr-FR" sz="1800" kern="0" dirty="0" smtClean="0"/>
              <a:t>(10-11 Novembre 2015)</a:t>
            </a:r>
          </a:p>
          <a:p>
            <a:pPr algn="just"/>
            <a:endParaRPr lang="en-US" sz="11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1800" kern="0" dirty="0" smtClean="0"/>
              <a:t>Conférence sur la présentation des premiers résultats du 6</a:t>
            </a:r>
            <a:r>
              <a:rPr lang="fr-FR" sz="1800" kern="0" baseline="30000" dirty="0" smtClean="0"/>
              <a:t>e</a:t>
            </a:r>
            <a:r>
              <a:rPr lang="fr-FR" sz="1800" kern="0" dirty="0" smtClean="0"/>
              <a:t> Rapport sur les conditions de travail de la </a:t>
            </a:r>
            <a:r>
              <a:rPr lang="fr-FR" sz="1800" dirty="0"/>
              <a:t>Fondation européenne pour l'amélioration des conditions de vie et de travail (</a:t>
            </a:r>
            <a:r>
              <a:rPr lang="fr-FR" sz="1800" dirty="0" err="1"/>
              <a:t>Eurofound</a:t>
            </a:r>
            <a:r>
              <a:rPr lang="fr-FR" sz="1800" dirty="0"/>
              <a:t>) </a:t>
            </a:r>
            <a:r>
              <a:rPr lang="fr-FR" sz="1800" kern="0" dirty="0" smtClean="0"/>
              <a:t>	</a:t>
            </a:r>
          </a:p>
          <a:p>
            <a:pPr algn="just"/>
            <a:r>
              <a:rPr lang="fr-FR" sz="1800" kern="0" dirty="0"/>
              <a:t>	</a:t>
            </a:r>
            <a:r>
              <a:rPr lang="fr-FR" sz="1800" kern="0" dirty="0" smtClean="0"/>
              <a:t>(24 Novembre 2015)</a:t>
            </a:r>
          </a:p>
          <a:p>
            <a:pPr algn="just"/>
            <a:endParaRPr lang="fr-FR" sz="1100" kern="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1800" kern="0" dirty="0" smtClean="0"/>
              <a:t>Conférence « </a:t>
            </a:r>
            <a:r>
              <a:rPr lang="fr-FR" sz="1800" kern="0" dirty="0" err="1" smtClean="0"/>
              <a:t>Boosting</a:t>
            </a:r>
            <a:r>
              <a:rPr lang="fr-FR" sz="1800" kern="0" dirty="0" smtClean="0"/>
              <a:t> social </a:t>
            </a:r>
            <a:r>
              <a:rPr lang="fr-FR" sz="1800" kern="0" dirty="0" err="1" smtClean="0"/>
              <a:t>enterprises</a:t>
            </a:r>
            <a:r>
              <a:rPr lang="fr-FR" sz="1800" kern="0" dirty="0" smtClean="0"/>
              <a:t> in Europe »</a:t>
            </a:r>
          </a:p>
          <a:p>
            <a:pPr lvl="1" algn="just"/>
            <a:r>
              <a:rPr lang="fr-FR" sz="1800" kern="0" dirty="0" smtClean="0"/>
              <a:t>	(3-4 Décembre 2015)</a:t>
            </a:r>
            <a:endParaRPr lang="fr-FR" sz="1800" kern="0" dirty="0"/>
          </a:p>
        </p:txBody>
      </p:sp>
    </p:spTree>
    <p:extLst>
      <p:ext uri="{BB962C8B-B14F-4D97-AF65-F5344CB8AC3E}">
        <p14:creationId xmlns:p14="http://schemas.microsoft.com/office/powerpoint/2010/main" val="399238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Merci pour votre attention!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Suivez-nous sur Twitter </a:t>
            </a:r>
            <a:r>
              <a:rPr lang="en-US" dirty="0" smtClean="0">
                <a:hlinkClick r:id="rId2"/>
              </a:rPr>
              <a:t>@RPUE_LU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4389805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Modèle par défaut</vt:lpstr>
      <vt:lpstr>Présidence luxembourgeoise du Conseil de l’Union européenne</vt:lpstr>
      <vt:lpstr>Priorités globales </vt:lpstr>
      <vt:lpstr>Priorité de la Présidence luxembourgeoise dans les domaines du travail et de l’emploi</vt:lpstr>
      <vt:lpstr>Travail</vt:lpstr>
      <vt:lpstr>Emploi</vt:lpstr>
      <vt:lpstr>EPSCO</vt:lpstr>
      <vt:lpstr>Autres réunions</vt:lpstr>
      <vt:lpstr>Conférences</vt:lpstr>
      <vt:lpstr>PowerPoint Presentation</vt:lpstr>
    </vt:vector>
  </TitlesOfParts>
  <Company>CIE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CTIE</cp:lastModifiedBy>
  <cp:revision>113</cp:revision>
  <cp:lastPrinted>2015-09-24T06:43:19Z</cp:lastPrinted>
  <dcterms:created xsi:type="dcterms:W3CDTF">2014-02-06T11:46:14Z</dcterms:created>
  <dcterms:modified xsi:type="dcterms:W3CDTF">2015-10-01T13:05:45Z</dcterms:modified>
</cp:coreProperties>
</file>